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B54C0B"/>
    <a:srgbClr val="F1650F"/>
    <a:srgbClr val="A20000"/>
    <a:srgbClr val="FFF3E7"/>
    <a:srgbClr val="E04102"/>
    <a:srgbClr val="E80000"/>
    <a:srgbClr val="FDF4E7"/>
    <a:srgbClr val="FDE4CB"/>
    <a:srgbClr val="E85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-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DAD2BA-67A5-4FF5-A033-2C54F1D471F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507BBCF-5F9C-4CEF-AFAF-430CD17D02FD}">
      <dgm:prSet phldrT="[Text]" custT="1"/>
      <dgm:spPr>
        <a:ln>
          <a:solidFill>
            <a:srgbClr val="F1650F"/>
          </a:solidFill>
        </a:ln>
      </dgm:spPr>
      <dgm:t>
        <a:bodyPr/>
        <a:lstStyle/>
        <a:p>
          <a:r>
            <a:rPr lang="cs-CZ" sz="4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Látky kolem nás</a:t>
          </a:r>
          <a:endParaRPr lang="cs-CZ" sz="44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3DAFDF63-26A0-4FB2-9229-4F766F36AFE5}" type="parTrans" cxnId="{79820F74-170E-4491-BE22-604DD78934E1}">
      <dgm:prSet/>
      <dgm:spPr/>
      <dgm:t>
        <a:bodyPr/>
        <a:lstStyle/>
        <a:p>
          <a:endParaRPr lang="cs-CZ"/>
        </a:p>
      </dgm:t>
    </dgm:pt>
    <dgm:pt modelId="{236113BB-CE48-4CBF-885B-598AE47BA0B3}" type="sibTrans" cxnId="{79820F74-170E-4491-BE22-604DD78934E1}">
      <dgm:prSet/>
      <dgm:spPr/>
      <dgm:t>
        <a:bodyPr/>
        <a:lstStyle/>
        <a:p>
          <a:endParaRPr lang="cs-CZ"/>
        </a:p>
      </dgm:t>
    </dgm:pt>
    <dgm:pt modelId="{8E504750-3C8A-43B4-9E99-2096D05698FF}">
      <dgm:prSet phldrT="[Text]" custT="1"/>
      <dgm:spPr>
        <a:ln>
          <a:solidFill>
            <a:srgbClr val="F1650F"/>
          </a:solidFill>
        </a:ln>
      </dgm:spPr>
      <dgm:t>
        <a:bodyPr/>
        <a:lstStyle/>
        <a:p>
          <a:r>
            <a:rPr lang="cs-CZ" sz="3600" b="1" dirty="0" smtClean="0">
              <a:solidFill>
                <a:srgbClr val="E04102"/>
              </a:solidFill>
              <a:latin typeface="Arial" pitchFamily="34" charset="0"/>
              <a:cs typeface="Arial" pitchFamily="34" charset="0"/>
            </a:rPr>
            <a:t>chemické látky</a:t>
          </a:r>
        </a:p>
        <a:p>
          <a:r>
            <a:rPr lang="cs-CZ" sz="3600" b="0" dirty="0" smtClean="0">
              <a:solidFill>
                <a:srgbClr val="E04102"/>
              </a:solidFill>
              <a:latin typeface="Arial" pitchFamily="34" charset="0"/>
              <a:cs typeface="Arial" pitchFamily="34" charset="0"/>
            </a:rPr>
            <a:t>např. sůl, voda</a:t>
          </a:r>
          <a:endParaRPr lang="cs-CZ" sz="3600" b="0" dirty="0">
            <a:solidFill>
              <a:srgbClr val="E04102"/>
            </a:solidFill>
            <a:latin typeface="Arial" pitchFamily="34" charset="0"/>
            <a:cs typeface="Arial" pitchFamily="34" charset="0"/>
          </a:endParaRPr>
        </a:p>
      </dgm:t>
    </dgm:pt>
    <dgm:pt modelId="{B790DD2B-4155-422E-93BB-353C80447B00}" type="parTrans" cxnId="{DD4ACF7E-05C1-4BA6-B202-8CE88EDF690F}">
      <dgm:prSet/>
      <dgm:spPr>
        <a:ln>
          <a:solidFill>
            <a:srgbClr val="F1650F"/>
          </a:solidFill>
        </a:ln>
      </dgm:spPr>
      <dgm:t>
        <a:bodyPr/>
        <a:lstStyle/>
        <a:p>
          <a:endParaRPr lang="cs-CZ"/>
        </a:p>
      </dgm:t>
    </dgm:pt>
    <dgm:pt modelId="{BB2CF979-C6AF-43C4-8BF6-FAE7CCE906A6}" type="sibTrans" cxnId="{DD4ACF7E-05C1-4BA6-B202-8CE88EDF690F}">
      <dgm:prSet/>
      <dgm:spPr/>
      <dgm:t>
        <a:bodyPr/>
        <a:lstStyle/>
        <a:p>
          <a:endParaRPr lang="cs-CZ"/>
        </a:p>
      </dgm:t>
    </dgm:pt>
    <dgm:pt modelId="{8DA368FE-40D9-45F8-BBC7-AAEACD09CC37}">
      <dgm:prSet phldrT="[Text]" custT="1"/>
      <dgm:spPr>
        <a:ln>
          <a:solidFill>
            <a:srgbClr val="F1650F"/>
          </a:solidFill>
        </a:ln>
      </dgm:spPr>
      <dgm:t>
        <a:bodyPr/>
        <a:lstStyle/>
        <a:p>
          <a:r>
            <a:rPr lang="cs-CZ" sz="3600" b="1" dirty="0" smtClean="0">
              <a:solidFill>
                <a:srgbClr val="E04102"/>
              </a:solidFill>
              <a:latin typeface="Arial" pitchFamily="34" charset="0"/>
              <a:cs typeface="Arial" pitchFamily="34" charset="0"/>
            </a:rPr>
            <a:t>směsi</a:t>
          </a:r>
        </a:p>
        <a:p>
          <a:r>
            <a:rPr lang="cs-CZ" sz="3600" b="0" dirty="0" smtClean="0">
              <a:solidFill>
                <a:srgbClr val="E04102"/>
              </a:solidFill>
              <a:latin typeface="Arial" pitchFamily="34" charset="0"/>
              <a:cs typeface="Arial" pitchFamily="34" charset="0"/>
            </a:rPr>
            <a:t>např. slaná voda</a:t>
          </a:r>
          <a:endParaRPr lang="cs-CZ" sz="3600" b="0" dirty="0">
            <a:solidFill>
              <a:srgbClr val="E04102"/>
            </a:solidFill>
          </a:endParaRPr>
        </a:p>
      </dgm:t>
    </dgm:pt>
    <dgm:pt modelId="{1C57C81B-B55F-4031-833D-7ACC473FB82E}" type="parTrans" cxnId="{81950B23-1A2A-4AC7-B1EC-297CD8F7E27C}">
      <dgm:prSet/>
      <dgm:spPr>
        <a:ln w="38100">
          <a:solidFill>
            <a:srgbClr val="F1650F"/>
          </a:solidFill>
        </a:ln>
      </dgm:spPr>
      <dgm:t>
        <a:bodyPr/>
        <a:lstStyle/>
        <a:p>
          <a:endParaRPr lang="cs-CZ"/>
        </a:p>
      </dgm:t>
    </dgm:pt>
    <dgm:pt modelId="{873EEA3D-1AC4-4F26-8629-876E7FBF01E5}" type="sibTrans" cxnId="{81950B23-1A2A-4AC7-B1EC-297CD8F7E27C}">
      <dgm:prSet/>
      <dgm:spPr/>
      <dgm:t>
        <a:bodyPr/>
        <a:lstStyle/>
        <a:p>
          <a:endParaRPr lang="cs-CZ"/>
        </a:p>
      </dgm:t>
    </dgm:pt>
    <dgm:pt modelId="{13EB5ED0-FC87-4E83-B536-610CD44E1786}" type="pres">
      <dgm:prSet presAssocID="{2ADAD2BA-67A5-4FF5-A033-2C54F1D471F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AF13E58-1D34-44D6-98D4-FCB04ADABED5}" type="pres">
      <dgm:prSet presAssocID="{8507BBCF-5F9C-4CEF-AFAF-430CD17D02FD}" presName="hierRoot1" presStyleCnt="0"/>
      <dgm:spPr/>
    </dgm:pt>
    <dgm:pt modelId="{C21B2E01-C1A0-4A13-8BED-7212EFAA5C85}" type="pres">
      <dgm:prSet presAssocID="{8507BBCF-5F9C-4CEF-AFAF-430CD17D02FD}" presName="composite" presStyleCnt="0"/>
      <dgm:spPr/>
    </dgm:pt>
    <dgm:pt modelId="{3D8C12ED-219A-41A0-849A-19457CB89917}" type="pres">
      <dgm:prSet presAssocID="{8507BBCF-5F9C-4CEF-AFAF-430CD17D02FD}" presName="background" presStyleLbl="node0" presStyleIdx="0" presStyleCnt="1"/>
      <dgm:spPr>
        <a:solidFill>
          <a:srgbClr val="F1650F"/>
        </a:solidFill>
      </dgm:spPr>
    </dgm:pt>
    <dgm:pt modelId="{F26FA8F7-CBAC-4361-A763-2CB4F7B95FFF}" type="pres">
      <dgm:prSet presAssocID="{8507BBCF-5F9C-4CEF-AFAF-430CD17D02FD}" presName="text" presStyleLbl="fgAcc0" presStyleIdx="0" presStyleCnt="1" custScaleX="274467" custScaleY="92550" custLinFactNeighborX="-2792" custLinFactNeighborY="-730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1477BAF-ED56-4DB4-8CAD-B85D5442F069}" type="pres">
      <dgm:prSet presAssocID="{8507BBCF-5F9C-4CEF-AFAF-430CD17D02FD}" presName="hierChild2" presStyleCnt="0"/>
      <dgm:spPr/>
    </dgm:pt>
    <dgm:pt modelId="{9DC9F945-3B20-410F-8F06-11E6D7143543}" type="pres">
      <dgm:prSet presAssocID="{B790DD2B-4155-422E-93BB-353C80447B00}" presName="Name10" presStyleLbl="parChTrans1D2" presStyleIdx="0" presStyleCnt="2"/>
      <dgm:spPr/>
      <dgm:t>
        <a:bodyPr/>
        <a:lstStyle/>
        <a:p>
          <a:endParaRPr lang="cs-CZ"/>
        </a:p>
      </dgm:t>
    </dgm:pt>
    <dgm:pt modelId="{390E9E40-5D3A-4BB6-A45A-0A355A474B12}" type="pres">
      <dgm:prSet presAssocID="{8E504750-3C8A-43B4-9E99-2096D05698FF}" presName="hierRoot2" presStyleCnt="0"/>
      <dgm:spPr/>
    </dgm:pt>
    <dgm:pt modelId="{DA56B12D-03A0-4318-B246-8A1ED3373E4A}" type="pres">
      <dgm:prSet presAssocID="{8E504750-3C8A-43B4-9E99-2096D05698FF}" presName="composite2" presStyleCnt="0"/>
      <dgm:spPr/>
    </dgm:pt>
    <dgm:pt modelId="{984DD287-10AA-421B-A01A-C88DD48F85AD}" type="pres">
      <dgm:prSet presAssocID="{8E504750-3C8A-43B4-9E99-2096D05698FF}" presName="background2" presStyleLbl="node2" presStyleIdx="0" presStyleCnt="2"/>
      <dgm:spPr>
        <a:solidFill>
          <a:srgbClr val="F1650F"/>
        </a:solidFill>
      </dgm:spPr>
    </dgm:pt>
    <dgm:pt modelId="{D607CF6C-3D65-424C-85DE-4283022ABB5D}" type="pres">
      <dgm:prSet presAssocID="{8E504750-3C8A-43B4-9E99-2096D05698FF}" presName="text2" presStyleLbl="fgAcc2" presStyleIdx="0" presStyleCnt="2" custScaleX="224022" custScaleY="10918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A2638BD-D6A6-4117-A3C5-273AFF4E1EA3}" type="pres">
      <dgm:prSet presAssocID="{8E504750-3C8A-43B4-9E99-2096D05698FF}" presName="hierChild3" presStyleCnt="0"/>
      <dgm:spPr/>
    </dgm:pt>
    <dgm:pt modelId="{0D64F1D9-B444-43C9-9D98-C4769FFABC2B}" type="pres">
      <dgm:prSet presAssocID="{1C57C81B-B55F-4031-833D-7ACC473FB82E}" presName="Name10" presStyleLbl="parChTrans1D2" presStyleIdx="1" presStyleCnt="2"/>
      <dgm:spPr/>
      <dgm:t>
        <a:bodyPr/>
        <a:lstStyle/>
        <a:p>
          <a:endParaRPr lang="cs-CZ"/>
        </a:p>
      </dgm:t>
    </dgm:pt>
    <dgm:pt modelId="{29B821F6-26C7-4AEA-9CF1-9AA1ABD47133}" type="pres">
      <dgm:prSet presAssocID="{8DA368FE-40D9-45F8-BBC7-AAEACD09CC37}" presName="hierRoot2" presStyleCnt="0"/>
      <dgm:spPr/>
    </dgm:pt>
    <dgm:pt modelId="{C5DBC8E5-94D2-4379-9916-F93875957D2F}" type="pres">
      <dgm:prSet presAssocID="{8DA368FE-40D9-45F8-BBC7-AAEACD09CC37}" presName="composite2" presStyleCnt="0"/>
      <dgm:spPr/>
    </dgm:pt>
    <dgm:pt modelId="{92BA00C6-FC85-48AD-94C4-B496562B6D4C}" type="pres">
      <dgm:prSet presAssocID="{8DA368FE-40D9-45F8-BBC7-AAEACD09CC37}" presName="background2" presStyleLbl="node2" presStyleIdx="1" presStyleCnt="2"/>
      <dgm:spPr>
        <a:solidFill>
          <a:srgbClr val="F1650F"/>
        </a:solidFill>
      </dgm:spPr>
    </dgm:pt>
    <dgm:pt modelId="{6D397201-F2B4-4083-8EE1-FC20BCBE6555}" type="pres">
      <dgm:prSet presAssocID="{8DA368FE-40D9-45F8-BBC7-AAEACD09CC37}" presName="text2" presStyleLbl="fgAcc2" presStyleIdx="1" presStyleCnt="2" custScaleX="214222" custScaleY="111787" custLinFactNeighborX="-129" custLinFactNeighborY="-158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DFB4393-A081-4F65-A5AC-4ACF62004000}" type="pres">
      <dgm:prSet presAssocID="{8DA368FE-40D9-45F8-BBC7-AAEACD09CC37}" presName="hierChild3" presStyleCnt="0"/>
      <dgm:spPr/>
    </dgm:pt>
  </dgm:ptLst>
  <dgm:cxnLst>
    <dgm:cxn modelId="{289B0AD2-9367-44F0-B925-C741829B874B}" type="presOf" srcId="{1C57C81B-B55F-4031-833D-7ACC473FB82E}" destId="{0D64F1D9-B444-43C9-9D98-C4769FFABC2B}" srcOrd="0" destOrd="0" presId="urn:microsoft.com/office/officeart/2005/8/layout/hierarchy1"/>
    <dgm:cxn modelId="{47D029A2-886C-4B99-8F0D-A12B0ECC5DF3}" type="presOf" srcId="{8E504750-3C8A-43B4-9E99-2096D05698FF}" destId="{D607CF6C-3D65-424C-85DE-4283022ABB5D}" srcOrd="0" destOrd="0" presId="urn:microsoft.com/office/officeart/2005/8/layout/hierarchy1"/>
    <dgm:cxn modelId="{48AA942E-A942-427A-A6E0-FF892B48ECB4}" type="presOf" srcId="{8DA368FE-40D9-45F8-BBC7-AAEACD09CC37}" destId="{6D397201-F2B4-4083-8EE1-FC20BCBE6555}" srcOrd="0" destOrd="0" presId="urn:microsoft.com/office/officeart/2005/8/layout/hierarchy1"/>
    <dgm:cxn modelId="{B18677E3-4C0E-4B3D-8384-D0B78EC76180}" type="presOf" srcId="{2ADAD2BA-67A5-4FF5-A033-2C54F1D471FC}" destId="{13EB5ED0-FC87-4E83-B536-610CD44E1786}" srcOrd="0" destOrd="0" presId="urn:microsoft.com/office/officeart/2005/8/layout/hierarchy1"/>
    <dgm:cxn modelId="{81950B23-1A2A-4AC7-B1EC-297CD8F7E27C}" srcId="{8507BBCF-5F9C-4CEF-AFAF-430CD17D02FD}" destId="{8DA368FE-40D9-45F8-BBC7-AAEACD09CC37}" srcOrd="1" destOrd="0" parTransId="{1C57C81B-B55F-4031-833D-7ACC473FB82E}" sibTransId="{873EEA3D-1AC4-4F26-8629-876E7FBF01E5}"/>
    <dgm:cxn modelId="{A3141769-37E4-4B2B-A1BC-703F8E2EDF49}" type="presOf" srcId="{B790DD2B-4155-422E-93BB-353C80447B00}" destId="{9DC9F945-3B20-410F-8F06-11E6D7143543}" srcOrd="0" destOrd="0" presId="urn:microsoft.com/office/officeart/2005/8/layout/hierarchy1"/>
    <dgm:cxn modelId="{EBC33F21-C923-428A-AB5D-32CC4652362D}" type="presOf" srcId="{8507BBCF-5F9C-4CEF-AFAF-430CD17D02FD}" destId="{F26FA8F7-CBAC-4361-A763-2CB4F7B95FFF}" srcOrd="0" destOrd="0" presId="urn:microsoft.com/office/officeart/2005/8/layout/hierarchy1"/>
    <dgm:cxn modelId="{DD4ACF7E-05C1-4BA6-B202-8CE88EDF690F}" srcId="{8507BBCF-5F9C-4CEF-AFAF-430CD17D02FD}" destId="{8E504750-3C8A-43B4-9E99-2096D05698FF}" srcOrd="0" destOrd="0" parTransId="{B790DD2B-4155-422E-93BB-353C80447B00}" sibTransId="{BB2CF979-C6AF-43C4-8BF6-FAE7CCE906A6}"/>
    <dgm:cxn modelId="{79820F74-170E-4491-BE22-604DD78934E1}" srcId="{2ADAD2BA-67A5-4FF5-A033-2C54F1D471FC}" destId="{8507BBCF-5F9C-4CEF-AFAF-430CD17D02FD}" srcOrd="0" destOrd="0" parTransId="{3DAFDF63-26A0-4FB2-9229-4F766F36AFE5}" sibTransId="{236113BB-CE48-4CBF-885B-598AE47BA0B3}"/>
    <dgm:cxn modelId="{4D0832D4-E407-4EF2-86EF-CF2039A51715}" type="presParOf" srcId="{13EB5ED0-FC87-4E83-B536-610CD44E1786}" destId="{3AF13E58-1D34-44D6-98D4-FCB04ADABED5}" srcOrd="0" destOrd="0" presId="urn:microsoft.com/office/officeart/2005/8/layout/hierarchy1"/>
    <dgm:cxn modelId="{244F767D-B12F-496F-8C8C-CB2609689AF5}" type="presParOf" srcId="{3AF13E58-1D34-44D6-98D4-FCB04ADABED5}" destId="{C21B2E01-C1A0-4A13-8BED-7212EFAA5C85}" srcOrd="0" destOrd="0" presId="urn:microsoft.com/office/officeart/2005/8/layout/hierarchy1"/>
    <dgm:cxn modelId="{BD50D9EA-3F80-4003-9227-E6E3ADD5AE69}" type="presParOf" srcId="{C21B2E01-C1A0-4A13-8BED-7212EFAA5C85}" destId="{3D8C12ED-219A-41A0-849A-19457CB89917}" srcOrd="0" destOrd="0" presId="urn:microsoft.com/office/officeart/2005/8/layout/hierarchy1"/>
    <dgm:cxn modelId="{033EED94-F56C-4EC3-BF13-F867EF524182}" type="presParOf" srcId="{C21B2E01-C1A0-4A13-8BED-7212EFAA5C85}" destId="{F26FA8F7-CBAC-4361-A763-2CB4F7B95FFF}" srcOrd="1" destOrd="0" presId="urn:microsoft.com/office/officeart/2005/8/layout/hierarchy1"/>
    <dgm:cxn modelId="{68DE4034-963E-47F5-9B51-B7DE480AEF49}" type="presParOf" srcId="{3AF13E58-1D34-44D6-98D4-FCB04ADABED5}" destId="{71477BAF-ED56-4DB4-8CAD-B85D5442F069}" srcOrd="1" destOrd="0" presId="urn:microsoft.com/office/officeart/2005/8/layout/hierarchy1"/>
    <dgm:cxn modelId="{D643F891-06B9-42F4-A273-3796C078CF3A}" type="presParOf" srcId="{71477BAF-ED56-4DB4-8CAD-B85D5442F069}" destId="{9DC9F945-3B20-410F-8F06-11E6D7143543}" srcOrd="0" destOrd="0" presId="urn:microsoft.com/office/officeart/2005/8/layout/hierarchy1"/>
    <dgm:cxn modelId="{8417524D-486A-46DD-8912-1E1B016EDFB8}" type="presParOf" srcId="{71477BAF-ED56-4DB4-8CAD-B85D5442F069}" destId="{390E9E40-5D3A-4BB6-A45A-0A355A474B12}" srcOrd="1" destOrd="0" presId="urn:microsoft.com/office/officeart/2005/8/layout/hierarchy1"/>
    <dgm:cxn modelId="{3E69364D-D863-4DA1-8CB9-6F82C0775FFF}" type="presParOf" srcId="{390E9E40-5D3A-4BB6-A45A-0A355A474B12}" destId="{DA56B12D-03A0-4318-B246-8A1ED3373E4A}" srcOrd="0" destOrd="0" presId="urn:microsoft.com/office/officeart/2005/8/layout/hierarchy1"/>
    <dgm:cxn modelId="{22613CF5-BE9B-4E3A-A10B-00AA69FBAAE5}" type="presParOf" srcId="{DA56B12D-03A0-4318-B246-8A1ED3373E4A}" destId="{984DD287-10AA-421B-A01A-C88DD48F85AD}" srcOrd="0" destOrd="0" presId="urn:microsoft.com/office/officeart/2005/8/layout/hierarchy1"/>
    <dgm:cxn modelId="{644375FA-8A89-4550-A6A6-279A69B89236}" type="presParOf" srcId="{DA56B12D-03A0-4318-B246-8A1ED3373E4A}" destId="{D607CF6C-3D65-424C-85DE-4283022ABB5D}" srcOrd="1" destOrd="0" presId="urn:microsoft.com/office/officeart/2005/8/layout/hierarchy1"/>
    <dgm:cxn modelId="{30F28372-049E-46CE-AE18-65A8D84C2BA5}" type="presParOf" srcId="{390E9E40-5D3A-4BB6-A45A-0A355A474B12}" destId="{6A2638BD-D6A6-4117-A3C5-273AFF4E1EA3}" srcOrd="1" destOrd="0" presId="urn:microsoft.com/office/officeart/2005/8/layout/hierarchy1"/>
    <dgm:cxn modelId="{A5313397-78F2-491D-8DFC-8F1F995C5580}" type="presParOf" srcId="{71477BAF-ED56-4DB4-8CAD-B85D5442F069}" destId="{0D64F1D9-B444-43C9-9D98-C4769FFABC2B}" srcOrd="2" destOrd="0" presId="urn:microsoft.com/office/officeart/2005/8/layout/hierarchy1"/>
    <dgm:cxn modelId="{83ADD0AE-67DB-4F04-9E3A-6B5F70B90413}" type="presParOf" srcId="{71477BAF-ED56-4DB4-8CAD-B85D5442F069}" destId="{29B821F6-26C7-4AEA-9CF1-9AA1ABD47133}" srcOrd="3" destOrd="0" presId="urn:microsoft.com/office/officeart/2005/8/layout/hierarchy1"/>
    <dgm:cxn modelId="{ED062575-701A-47A6-875E-708C20F19643}" type="presParOf" srcId="{29B821F6-26C7-4AEA-9CF1-9AA1ABD47133}" destId="{C5DBC8E5-94D2-4379-9916-F93875957D2F}" srcOrd="0" destOrd="0" presId="urn:microsoft.com/office/officeart/2005/8/layout/hierarchy1"/>
    <dgm:cxn modelId="{36042094-500D-42E3-B935-B37D3A4481DB}" type="presParOf" srcId="{C5DBC8E5-94D2-4379-9916-F93875957D2F}" destId="{92BA00C6-FC85-48AD-94C4-B496562B6D4C}" srcOrd="0" destOrd="0" presId="urn:microsoft.com/office/officeart/2005/8/layout/hierarchy1"/>
    <dgm:cxn modelId="{533DFC09-7957-45BB-805E-3A32B59593EC}" type="presParOf" srcId="{C5DBC8E5-94D2-4379-9916-F93875957D2F}" destId="{6D397201-F2B4-4083-8EE1-FC20BCBE6555}" srcOrd="1" destOrd="0" presId="urn:microsoft.com/office/officeart/2005/8/layout/hierarchy1"/>
    <dgm:cxn modelId="{17F5D25C-BE93-4020-BE57-6BC3D05EC6A5}" type="presParOf" srcId="{29B821F6-26C7-4AEA-9CF1-9AA1ABD47133}" destId="{DDFB4393-A081-4F65-A5AC-4ACF620040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64F1D9-B444-43C9-9D98-C4769FFABC2B}">
      <dsp:nvSpPr>
        <dsp:cNvPr id="0" name=""/>
        <dsp:cNvSpPr/>
      </dsp:nvSpPr>
      <dsp:spPr>
        <a:xfrm>
          <a:off x="4202265" y="1370890"/>
          <a:ext cx="2323834" cy="60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331"/>
              </a:lnTo>
              <a:lnTo>
                <a:pt x="2323834" y="433331"/>
              </a:lnTo>
              <a:lnTo>
                <a:pt x="2323834" y="604478"/>
              </a:lnTo>
            </a:path>
          </a:pathLst>
        </a:custGeom>
        <a:noFill/>
        <a:ln w="38100" cap="flat" cmpd="sng" algn="ctr">
          <a:solidFill>
            <a:srgbClr val="F1650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9F945-3B20-410F-8F06-11E6D7143543}">
      <dsp:nvSpPr>
        <dsp:cNvPr id="0" name=""/>
        <dsp:cNvSpPr/>
      </dsp:nvSpPr>
      <dsp:spPr>
        <a:xfrm>
          <a:off x="2069736" y="1370890"/>
          <a:ext cx="2132529" cy="623013"/>
        </a:xfrm>
        <a:custGeom>
          <a:avLst/>
          <a:gdLst/>
          <a:ahLst/>
          <a:cxnLst/>
          <a:rect l="0" t="0" r="0" b="0"/>
          <a:pathLst>
            <a:path>
              <a:moveTo>
                <a:pt x="2132529" y="0"/>
              </a:moveTo>
              <a:lnTo>
                <a:pt x="2132529" y="451866"/>
              </a:lnTo>
              <a:lnTo>
                <a:pt x="0" y="451866"/>
              </a:lnTo>
              <a:lnTo>
                <a:pt x="0" y="623013"/>
              </a:lnTo>
            </a:path>
          </a:pathLst>
        </a:custGeom>
        <a:noFill/>
        <a:ln w="25400" cap="flat" cmpd="sng" algn="ctr">
          <a:solidFill>
            <a:srgbClr val="F1650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C12ED-219A-41A0-849A-19457CB89917}">
      <dsp:nvSpPr>
        <dsp:cNvPr id="0" name=""/>
        <dsp:cNvSpPr/>
      </dsp:nvSpPr>
      <dsp:spPr>
        <a:xfrm>
          <a:off x="1666926" y="285150"/>
          <a:ext cx="5070679" cy="1085740"/>
        </a:xfrm>
        <a:prstGeom prst="roundRect">
          <a:avLst>
            <a:gd name="adj" fmla="val 10000"/>
          </a:avLst>
        </a:prstGeom>
        <a:solidFill>
          <a:srgbClr val="F1650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FA8F7-CBAC-4361-A763-2CB4F7B95FFF}">
      <dsp:nvSpPr>
        <dsp:cNvPr id="0" name=""/>
        <dsp:cNvSpPr/>
      </dsp:nvSpPr>
      <dsp:spPr>
        <a:xfrm>
          <a:off x="1872200" y="480160"/>
          <a:ext cx="5070679" cy="10857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1650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Látky kolem nás</a:t>
          </a:r>
          <a:endParaRPr lang="cs-CZ" sz="4400" b="1" kern="1200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>
        <a:off x="1872200" y="480160"/>
        <a:ext cx="5070679" cy="1085740"/>
      </dsp:txXfrm>
    </dsp:sp>
    <dsp:sp modelId="{984DD287-10AA-421B-A01A-C88DD48F85AD}">
      <dsp:nvSpPr>
        <dsp:cNvPr id="0" name=""/>
        <dsp:cNvSpPr/>
      </dsp:nvSpPr>
      <dsp:spPr>
        <a:xfrm>
          <a:off x="373" y="1993904"/>
          <a:ext cx="4138725" cy="1280869"/>
        </a:xfrm>
        <a:prstGeom prst="roundRect">
          <a:avLst>
            <a:gd name="adj" fmla="val 10000"/>
          </a:avLst>
        </a:prstGeom>
        <a:solidFill>
          <a:srgbClr val="F1650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7CF6C-3D65-424C-85DE-4283022ABB5D}">
      <dsp:nvSpPr>
        <dsp:cNvPr id="0" name=""/>
        <dsp:cNvSpPr/>
      </dsp:nvSpPr>
      <dsp:spPr>
        <a:xfrm>
          <a:off x="205646" y="2188914"/>
          <a:ext cx="4138725" cy="12808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1650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>
              <a:solidFill>
                <a:srgbClr val="E04102"/>
              </a:solidFill>
              <a:latin typeface="Arial" pitchFamily="34" charset="0"/>
              <a:cs typeface="Arial" pitchFamily="34" charset="0"/>
            </a:rPr>
            <a:t>chemické látky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0" kern="1200" dirty="0" smtClean="0">
              <a:solidFill>
                <a:srgbClr val="E04102"/>
              </a:solidFill>
              <a:latin typeface="Arial" pitchFamily="34" charset="0"/>
              <a:cs typeface="Arial" pitchFamily="34" charset="0"/>
            </a:rPr>
            <a:t>např. sůl, voda</a:t>
          </a:r>
          <a:endParaRPr lang="cs-CZ" sz="3600" b="0" kern="1200" dirty="0">
            <a:solidFill>
              <a:srgbClr val="E04102"/>
            </a:solidFill>
            <a:latin typeface="Arial" pitchFamily="34" charset="0"/>
            <a:cs typeface="Arial" pitchFamily="34" charset="0"/>
          </a:endParaRPr>
        </a:p>
      </dsp:txBody>
      <dsp:txXfrm>
        <a:off x="205646" y="2188914"/>
        <a:ext cx="4138725" cy="1280869"/>
      </dsp:txXfrm>
    </dsp:sp>
    <dsp:sp modelId="{92BA00C6-FC85-48AD-94C4-B496562B6D4C}">
      <dsp:nvSpPr>
        <dsp:cNvPr id="0" name=""/>
        <dsp:cNvSpPr/>
      </dsp:nvSpPr>
      <dsp:spPr>
        <a:xfrm>
          <a:off x="4547263" y="1975368"/>
          <a:ext cx="3957674" cy="1311417"/>
        </a:xfrm>
        <a:prstGeom prst="roundRect">
          <a:avLst>
            <a:gd name="adj" fmla="val 10000"/>
          </a:avLst>
        </a:prstGeom>
        <a:solidFill>
          <a:srgbClr val="F1650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397201-F2B4-4083-8EE1-FC20BCBE6555}">
      <dsp:nvSpPr>
        <dsp:cNvPr id="0" name=""/>
        <dsp:cNvSpPr/>
      </dsp:nvSpPr>
      <dsp:spPr>
        <a:xfrm>
          <a:off x="4752537" y="2170379"/>
          <a:ext cx="3957674" cy="1311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1650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1" kern="1200" dirty="0" smtClean="0">
              <a:solidFill>
                <a:srgbClr val="E04102"/>
              </a:solidFill>
              <a:latin typeface="Arial" pitchFamily="34" charset="0"/>
              <a:cs typeface="Arial" pitchFamily="34" charset="0"/>
            </a:rPr>
            <a:t>směsi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b="0" kern="1200" dirty="0" smtClean="0">
              <a:solidFill>
                <a:srgbClr val="E04102"/>
              </a:solidFill>
              <a:latin typeface="Arial" pitchFamily="34" charset="0"/>
              <a:cs typeface="Arial" pitchFamily="34" charset="0"/>
            </a:rPr>
            <a:t>např. slaná voda</a:t>
          </a:r>
          <a:endParaRPr lang="cs-CZ" sz="3600" b="0" kern="1200" dirty="0">
            <a:solidFill>
              <a:srgbClr val="E04102"/>
            </a:solidFill>
          </a:endParaRPr>
        </a:p>
      </dsp:txBody>
      <dsp:txXfrm>
        <a:off x="4752537" y="2170379"/>
        <a:ext cx="3957674" cy="1311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C10F6-B7E2-40C8-B7FE-DCABE3B1C23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04C7E-D928-4508-8C82-2BBEDFB33CF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5C248-7E8A-4A4F-A77B-C5C3A2121C3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7211065-2A58-4C12-B1ED-6E0172E3D4A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A3113-562D-403A-8246-2E9A49AEC60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34441-46C9-465D-A950-2F82EB5588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2910B-0776-4456-B894-A3A85D25126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9EA20-3AB3-4985-9C48-6850720C6A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67EF7-67BC-418C-9A06-42C0E008148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7C02C-A703-4478-BCFC-F3332446AA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F53CB-9720-4018-8682-B6F857EDA3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186F2-BF8D-4154-812C-AAEE4520D91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7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309EFD-6BE4-47C6-8D3B-DD2CD124C00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60648"/>
            <a:ext cx="4824536" cy="116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Zástupný symbol pro objekt SmartArt 7"/>
          <p:cNvGraphicFramePr>
            <a:graphicFrameLocks noGrp="1"/>
          </p:cNvGraphicFramePr>
          <p:nvPr>
            <p:ph type="dgm" idx="1"/>
          </p:nvPr>
        </p:nvGraphicFramePr>
        <p:xfrm>
          <a:off x="251520" y="2986808"/>
          <a:ext cx="8712968" cy="3871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Zaoblený obdélník 8"/>
          <p:cNvSpPr/>
          <p:nvPr/>
        </p:nvSpPr>
        <p:spPr>
          <a:xfrm>
            <a:off x="467544" y="1556792"/>
            <a:ext cx="3096344" cy="1008112"/>
          </a:xfrm>
          <a:prstGeom prst="roundRect">
            <a:avLst/>
          </a:prstGeom>
          <a:solidFill>
            <a:srgbClr val="FDF4E7"/>
          </a:solidFill>
          <a:ln w="50800">
            <a:solidFill>
              <a:srgbClr val="F165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SMĚSI</a:t>
            </a:r>
            <a:endParaRPr lang="cs-CZ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trionz.co.uk/blog/wp-content/uploads/2011/02/fruit-juice-trion-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60648"/>
            <a:ext cx="2663561" cy="2088232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032" y="332656"/>
            <a:ext cx="8712968" cy="6336704"/>
          </a:xfrm>
        </p:spPr>
        <p:txBody>
          <a:bodyPr/>
          <a:lstStyle/>
          <a:p>
            <a:pPr>
              <a:buFontTx/>
              <a:buNone/>
            </a:pPr>
            <a:endParaRPr lang="cs-CZ" sz="4000" b="1" dirty="0">
              <a:solidFill>
                <a:srgbClr val="6600CC"/>
              </a:solidFill>
              <a:latin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Arial" charset="0"/>
              </a:rPr>
              <a:t> vznikají smícháním </a:t>
            </a:r>
            <a:r>
              <a:rPr lang="cs-CZ" dirty="0" smtClean="0">
                <a:latin typeface="Arial" charset="0"/>
              </a:rPr>
              <a:t>dvou </a:t>
            </a:r>
            <a:r>
              <a:rPr lang="cs-CZ" dirty="0" smtClean="0">
                <a:latin typeface="Arial" charset="0"/>
              </a:rPr>
              <a:t>nebo</a:t>
            </a:r>
            <a:endParaRPr lang="cs-CZ" dirty="0" smtClean="0">
              <a:latin typeface="Arial" charset="0"/>
            </a:endParaRPr>
          </a:p>
          <a:p>
            <a:pPr>
              <a:buNone/>
            </a:pPr>
            <a:r>
              <a:rPr lang="cs-CZ" dirty="0"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   </a:t>
            </a:r>
            <a:r>
              <a:rPr lang="cs-CZ" dirty="0">
                <a:latin typeface="Arial" charset="0"/>
              </a:rPr>
              <a:t>více </a:t>
            </a:r>
            <a:r>
              <a:rPr lang="cs-CZ" dirty="0" smtClean="0">
                <a:latin typeface="Arial" charset="0"/>
              </a:rPr>
              <a:t>různých chemických </a:t>
            </a:r>
            <a:r>
              <a:rPr lang="cs-CZ" dirty="0">
                <a:latin typeface="Arial" charset="0"/>
              </a:rPr>
              <a:t>látek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mezi složkami směsi nedochází </a:t>
            </a:r>
          </a:p>
          <a:p>
            <a:pPr>
              <a:buNone/>
            </a:pPr>
            <a:r>
              <a:rPr lang="cs-CZ" dirty="0"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   k chemickým </a:t>
            </a:r>
            <a:r>
              <a:rPr lang="cs-CZ" dirty="0" smtClean="0">
                <a:latin typeface="Arial" charset="0"/>
              </a:rPr>
              <a:t>reakcím</a:t>
            </a:r>
            <a:endParaRPr lang="cs-CZ" dirty="0" smtClean="0">
              <a:latin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známe směsi pevné, kapalné, plynné</a:t>
            </a:r>
            <a:endParaRPr lang="cs-CZ" dirty="0">
              <a:latin typeface="Arial" charset="0"/>
            </a:endParaRPr>
          </a:p>
        </p:txBody>
      </p:sp>
      <p:pic>
        <p:nvPicPr>
          <p:cNvPr id="5128" name="Picture 8" descr="http://nd01.jxs.cz/934/506/bf8690d194_36480375_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77072"/>
            <a:ext cx="3312368" cy="2484276"/>
          </a:xfrm>
          <a:prstGeom prst="rect">
            <a:avLst/>
          </a:prstGeom>
          <a:noFill/>
        </p:spPr>
      </p:pic>
      <p:pic>
        <p:nvPicPr>
          <p:cNvPr id="5130" name="Picture 10" descr="http://www.termokomfort.cz/img/mrak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149080"/>
            <a:ext cx="2952328" cy="2302817"/>
          </a:xfrm>
          <a:prstGeom prst="rect">
            <a:avLst/>
          </a:prstGeom>
          <a:noFill/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275856" y="188640"/>
            <a:ext cx="18485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400" b="1" dirty="0">
                <a:solidFill>
                  <a:srgbClr val="E04102"/>
                </a:solidFill>
                <a:latin typeface="Arial" charset="0"/>
              </a:rPr>
              <a:t>Směsi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275856" y="304800"/>
            <a:ext cx="18485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400" b="1" dirty="0">
                <a:solidFill>
                  <a:srgbClr val="E04102"/>
                </a:solidFill>
                <a:latin typeface="Arial" charset="0"/>
              </a:rPr>
              <a:t>Směsi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2987824" y="1066800"/>
            <a:ext cx="898376" cy="417984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495800" y="1066800"/>
            <a:ext cx="940296" cy="48999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67544" y="1569561"/>
            <a:ext cx="4248472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E80000"/>
                </a:solidFill>
                <a:latin typeface="Arial" charset="0"/>
              </a:rPr>
              <a:t>různorodé</a:t>
            </a:r>
          </a:p>
          <a:p>
            <a:endParaRPr lang="cs-CZ" sz="1000" b="1" dirty="0">
              <a:latin typeface="Arial" charset="0"/>
            </a:endParaRPr>
          </a:p>
          <a:p>
            <a:pPr>
              <a:buFontTx/>
              <a:buChar char="-"/>
            </a:pPr>
            <a:r>
              <a:rPr lang="cs-CZ" sz="3200" dirty="0"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>částice směsi</a:t>
            </a:r>
            <a:endParaRPr lang="cs-CZ" sz="3200" dirty="0">
              <a:latin typeface="Arial" charset="0"/>
            </a:endParaRPr>
          </a:p>
          <a:p>
            <a:r>
              <a:rPr lang="cs-CZ" sz="3200" dirty="0">
                <a:latin typeface="Arial" charset="0"/>
              </a:rPr>
              <a:t>  </a:t>
            </a:r>
            <a:r>
              <a:rPr lang="cs-CZ" sz="3200" b="1" dirty="0">
                <a:latin typeface="Arial" charset="0"/>
              </a:rPr>
              <a:t>můžeme rozlišit</a:t>
            </a:r>
          </a:p>
          <a:p>
            <a:r>
              <a:rPr lang="cs-CZ" sz="3200" dirty="0">
                <a:latin typeface="Arial" charset="0"/>
              </a:rPr>
              <a:t>  okem, lupou nebo</a:t>
            </a:r>
          </a:p>
          <a:p>
            <a:r>
              <a:rPr lang="cs-CZ" sz="3200" dirty="0">
                <a:latin typeface="Arial" charset="0"/>
              </a:rPr>
              <a:t>  </a:t>
            </a:r>
            <a:r>
              <a:rPr lang="cs-CZ" sz="3200" dirty="0" smtClean="0">
                <a:latin typeface="Arial" charset="0"/>
              </a:rPr>
              <a:t>mikroskopem,</a:t>
            </a:r>
            <a:endParaRPr lang="cs-CZ" sz="3200" dirty="0">
              <a:latin typeface="Arial" charset="0"/>
            </a:endParaRPr>
          </a:p>
          <a:p>
            <a:r>
              <a:rPr lang="cs-CZ" sz="3200" dirty="0"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> příklady:</a:t>
            </a:r>
          </a:p>
          <a:p>
            <a:pPr>
              <a:buFontTx/>
              <a:buChar char="-"/>
            </a:pPr>
            <a:r>
              <a:rPr lang="cs-CZ" sz="3200" dirty="0" smtClean="0">
                <a:solidFill>
                  <a:srgbClr val="C00000"/>
                </a:solidFill>
                <a:latin typeface="Arial" charset="0"/>
              </a:rPr>
              <a:t> žula, písek ve vodě, </a:t>
            </a:r>
          </a:p>
          <a:p>
            <a:r>
              <a:rPr lang="cs-CZ" sz="3200" dirty="0" smtClean="0">
                <a:solidFill>
                  <a:srgbClr val="C00000"/>
                </a:solidFill>
                <a:latin typeface="Arial" charset="0"/>
              </a:rPr>
              <a:t>  dým z komínů,</a:t>
            </a:r>
          </a:p>
          <a:p>
            <a:r>
              <a:rPr lang="cs-CZ" sz="3200" dirty="0" smtClean="0">
                <a:solidFill>
                  <a:srgbClr val="C00000"/>
                </a:solidFill>
                <a:latin typeface="Arial" charset="0"/>
              </a:rPr>
              <a:t>  olej a voda</a:t>
            </a:r>
            <a:endParaRPr lang="cs-CZ" sz="32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292080" y="1556792"/>
            <a:ext cx="3643064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E80000"/>
                </a:solidFill>
                <a:latin typeface="Arial" charset="0"/>
              </a:rPr>
              <a:t>stejnorodé</a:t>
            </a:r>
          </a:p>
          <a:p>
            <a:endParaRPr lang="cs-CZ" sz="1000" b="1" dirty="0">
              <a:solidFill>
                <a:srgbClr val="E80000"/>
              </a:solidFill>
              <a:latin typeface="Arial" charset="0"/>
            </a:endParaRPr>
          </a:p>
          <a:p>
            <a:pPr>
              <a:buFontTx/>
              <a:buChar char="-"/>
            </a:pPr>
            <a:r>
              <a:rPr lang="cs-CZ" sz="3200" dirty="0"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>částice směsi</a:t>
            </a:r>
            <a:endParaRPr lang="cs-CZ" sz="3200" dirty="0">
              <a:latin typeface="Arial" charset="0"/>
            </a:endParaRPr>
          </a:p>
          <a:p>
            <a:r>
              <a:rPr lang="cs-CZ" sz="3200" dirty="0">
                <a:latin typeface="Arial" charset="0"/>
              </a:rPr>
              <a:t>  </a:t>
            </a:r>
            <a:r>
              <a:rPr lang="cs-CZ" sz="3200" b="1" dirty="0">
                <a:latin typeface="Arial" charset="0"/>
              </a:rPr>
              <a:t>nerozlišíme</a:t>
            </a:r>
          </a:p>
          <a:p>
            <a:r>
              <a:rPr lang="cs-CZ" sz="3200" dirty="0">
                <a:latin typeface="Arial" charset="0"/>
              </a:rPr>
              <a:t>  okem, lupou ani</a:t>
            </a:r>
          </a:p>
          <a:p>
            <a:r>
              <a:rPr lang="cs-CZ" sz="3200" dirty="0">
                <a:latin typeface="Arial" charset="0"/>
              </a:rPr>
              <a:t>  </a:t>
            </a:r>
            <a:r>
              <a:rPr lang="cs-CZ" sz="3200" dirty="0" smtClean="0">
                <a:latin typeface="Arial" charset="0"/>
              </a:rPr>
              <a:t>mikroskopem,</a:t>
            </a:r>
            <a:endParaRPr lang="cs-CZ" sz="3200" dirty="0">
              <a:latin typeface="Arial" charset="0"/>
            </a:endParaRPr>
          </a:p>
          <a:p>
            <a:r>
              <a:rPr lang="cs-CZ" sz="3200" dirty="0"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> příklady:</a:t>
            </a:r>
          </a:p>
          <a:p>
            <a:pPr>
              <a:buFontTx/>
              <a:buChar char="-"/>
            </a:pPr>
            <a:r>
              <a:rPr lang="cs-CZ" sz="3200" dirty="0" smtClean="0">
                <a:solidFill>
                  <a:srgbClr val="C00000"/>
                </a:solidFill>
                <a:latin typeface="Arial" charset="0"/>
              </a:rPr>
              <a:t> vzduch, bronz, </a:t>
            </a:r>
          </a:p>
          <a:p>
            <a:r>
              <a:rPr lang="cs-CZ" sz="3200" dirty="0" smtClean="0">
                <a:solidFill>
                  <a:srgbClr val="C00000"/>
                </a:solidFill>
                <a:latin typeface="Arial" charset="0"/>
              </a:rPr>
              <a:t>  sladký čaj, </a:t>
            </a:r>
          </a:p>
          <a:p>
            <a:r>
              <a:rPr lang="cs-CZ" sz="32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cs-CZ" sz="3200" dirty="0" smtClean="0">
                <a:solidFill>
                  <a:srgbClr val="C00000"/>
                </a:solidFill>
                <a:latin typeface="Arial" charset="0"/>
              </a:rPr>
              <a:t> mořská voda</a:t>
            </a:r>
            <a:endParaRPr lang="cs-CZ" sz="3200" dirty="0">
              <a:solidFill>
                <a:srgbClr val="C00000"/>
              </a:solidFill>
              <a:latin typeface="Arial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72617" y="116632"/>
            <a:ext cx="73997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400" b="1" dirty="0" smtClean="0">
                <a:solidFill>
                  <a:srgbClr val="A20000"/>
                </a:solidFill>
                <a:latin typeface="Arial" charset="0"/>
              </a:rPr>
              <a:t>Třídění různorodých směsí</a:t>
            </a:r>
            <a:endParaRPr lang="cs-CZ" sz="4400" b="1" dirty="0">
              <a:solidFill>
                <a:srgbClr val="A20000"/>
              </a:solidFill>
              <a:latin typeface="Arial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980728"/>
            <a:ext cx="8784976" cy="587727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suspenze</a:t>
            </a:r>
            <a:r>
              <a:rPr lang="cs-CZ" sz="3200" kern="0" noProof="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cs-CZ" sz="3200" b="1" kern="0" dirty="0" smtClean="0">
                <a:solidFill>
                  <a:srgbClr val="C00000"/>
                </a:solidFill>
                <a:latin typeface="Arial" charset="0"/>
              </a:rPr>
              <a:t>–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směs pevné látky a kapaliny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cs-CZ" sz="3200" b="1" kern="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cs-CZ" sz="3200" b="1" kern="0" dirty="0" smtClean="0">
                <a:solidFill>
                  <a:srgbClr val="C00000"/>
                </a:solidFill>
                <a:latin typeface="Arial" charset="0"/>
              </a:rPr>
              <a:t>emulze – </a:t>
            </a:r>
            <a:r>
              <a:rPr lang="cs-CZ" sz="3200" kern="0" dirty="0" smtClean="0">
                <a:latin typeface="Arial" charset="0"/>
              </a:rPr>
              <a:t>směs dvou kapalných látek,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cs-CZ" sz="3200" kern="0" dirty="0">
                <a:latin typeface="Arial" charset="0"/>
              </a:rPr>
              <a:t> </a:t>
            </a:r>
            <a:r>
              <a:rPr lang="cs-CZ" sz="3200" kern="0" dirty="0" smtClean="0">
                <a:latin typeface="Arial" charset="0"/>
              </a:rPr>
              <a:t>                   vzájemně nemísitelných</a:t>
            </a:r>
            <a:endParaRPr kumimoji="0" lang="cs-CZ" sz="3200" b="1" i="0" u="none" strike="noStrike" kern="0" cap="none" spc="0" normalizeH="0" baseline="0" noProof="0" dirty="0" smtClean="0">
              <a:ln>
                <a:noFill/>
              </a:ln>
              <a:solidFill>
                <a:srgbClr val="E85E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pěna – </a:t>
            </a:r>
            <a:r>
              <a:rPr kumimoji="0" lang="cs-CZ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směs plynné látky rozptýlené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cs-CZ" sz="3200" kern="0" dirty="0">
                <a:latin typeface="Arial" charset="0"/>
              </a:rPr>
              <a:t> </a:t>
            </a:r>
            <a:r>
              <a:rPr lang="cs-CZ" sz="3200" kern="0" dirty="0" smtClean="0">
                <a:latin typeface="Arial" charset="0"/>
              </a:rPr>
              <a:t>              </a:t>
            </a:r>
            <a:r>
              <a:rPr kumimoji="0" lang="cs-CZ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 v kapalině nebo v pevné látce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aerosol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mlha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E85E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cs-CZ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–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směs kapaliny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cs-CZ" sz="3200" kern="0" dirty="0">
                <a:latin typeface="Arial" charset="0"/>
              </a:rPr>
              <a:t> </a:t>
            </a:r>
            <a:r>
              <a:rPr lang="cs-CZ" sz="3200" kern="0" dirty="0" smtClean="0">
                <a:latin typeface="Arial" charset="0"/>
              </a:rPr>
              <a:t>       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rozptýlené v plynné látce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b="1" kern="0" dirty="0" smtClean="0">
                <a:solidFill>
                  <a:srgbClr val="C00000"/>
                </a:solidFill>
                <a:latin typeface="Arial" charset="0"/>
              </a:rPr>
              <a:t>dým</a:t>
            </a:r>
            <a:r>
              <a:rPr lang="cs-CZ" sz="3200" b="1" kern="0" dirty="0" smtClean="0">
                <a:solidFill>
                  <a:srgbClr val="E85E00"/>
                </a:solidFill>
                <a:latin typeface="Arial" charset="0"/>
              </a:rPr>
              <a:t> </a:t>
            </a:r>
            <a:r>
              <a:rPr lang="cs-CZ" sz="3200" kern="0" dirty="0" smtClean="0">
                <a:latin typeface="Arial" charset="0"/>
              </a:rPr>
              <a:t>– směs pevné látky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cs-CZ" sz="3200" kern="0" dirty="0">
                <a:latin typeface="Arial" charset="0"/>
              </a:rPr>
              <a:t> </a:t>
            </a:r>
            <a:r>
              <a:rPr lang="cs-CZ" sz="3200" kern="0" dirty="0" smtClean="0">
                <a:latin typeface="Arial" charset="0"/>
              </a:rPr>
              <a:t>       rozptýlené v plynné látce</a:t>
            </a: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1506" name="Picture 2" descr="http://nd01.jxs.cz/736/804/0aec7c49ed_46140739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6963" y="4005064"/>
            <a:ext cx="3259533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zsbohuminska.cz/wp-content/uploads/ch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6531" y="3600400"/>
            <a:ext cx="4187957" cy="3140968"/>
          </a:xfrm>
          <a:prstGeom prst="rect">
            <a:avLst/>
          </a:prstGeom>
          <a:noFill/>
        </p:spPr>
      </p:pic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827584" y="260648"/>
            <a:ext cx="752641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400" b="1" dirty="0" smtClean="0">
                <a:solidFill>
                  <a:srgbClr val="C00000"/>
                </a:solidFill>
                <a:latin typeface="Arial" charset="0"/>
              </a:rPr>
              <a:t>Třídění stejnorodých směsí</a:t>
            </a:r>
            <a:endParaRPr lang="cs-CZ" sz="44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1124744"/>
            <a:ext cx="8389440" cy="324036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3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Stejnorodé směsi se nazývají 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roztoky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cs-CZ" sz="3200" kern="0" dirty="0" smtClean="0">
                <a:latin typeface="Arial" charset="0"/>
              </a:rPr>
              <a:t>Dělíme je podle skupenství:</a:t>
            </a:r>
            <a:endParaRPr lang="cs-CZ" sz="3200" kern="0" dirty="0">
              <a:latin typeface="Arial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A2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pevné</a:t>
            </a:r>
            <a:r>
              <a:rPr lang="cs-CZ" sz="3200" kern="0" noProof="0" dirty="0" smtClean="0">
                <a:solidFill>
                  <a:srgbClr val="A20000"/>
                </a:solidFill>
                <a:latin typeface="Arial" charset="0"/>
              </a:rPr>
              <a:t> </a:t>
            </a:r>
            <a:r>
              <a:rPr lang="cs-CZ" sz="3200" b="1" kern="0" dirty="0" smtClean="0">
                <a:solidFill>
                  <a:srgbClr val="A20000"/>
                </a:solidFill>
                <a:latin typeface="Arial" charset="0"/>
              </a:rPr>
              <a:t>– </a:t>
            </a:r>
            <a:r>
              <a:rPr lang="cs-CZ" sz="3200" kern="0" dirty="0" smtClean="0">
                <a:latin typeface="Arial" charset="0"/>
              </a:rPr>
              <a:t>slitiny kovů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cs-CZ" sz="3200" b="1" kern="0" dirty="0">
                <a:solidFill>
                  <a:srgbClr val="A20000"/>
                </a:solidFill>
                <a:latin typeface="Arial" charset="0"/>
              </a:rPr>
              <a:t> </a:t>
            </a:r>
            <a:r>
              <a:rPr lang="cs-CZ" sz="3200" b="1" kern="0" dirty="0" smtClean="0">
                <a:solidFill>
                  <a:srgbClr val="A20000"/>
                </a:solidFill>
                <a:latin typeface="Arial" charset="0"/>
              </a:rPr>
              <a:t>kapalné – </a:t>
            </a:r>
            <a:r>
              <a:rPr lang="cs-CZ" sz="3200" kern="0" dirty="0" smtClean="0">
                <a:latin typeface="Arial" charset="0"/>
              </a:rPr>
              <a:t>slaná voda, líh a voda, čaj</a:t>
            </a:r>
            <a:endParaRPr kumimoji="0" lang="cs-CZ" sz="3200" b="1" i="0" u="none" strike="noStrike" kern="0" cap="none" spc="0" normalizeH="0" baseline="0" noProof="0" dirty="0" smtClean="0">
              <a:ln>
                <a:noFill/>
              </a:ln>
              <a:solidFill>
                <a:srgbClr val="E85E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A2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A2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plynné – </a:t>
            </a:r>
            <a:r>
              <a:rPr kumimoji="0" lang="cs-CZ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zemní plyn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403648" y="764704"/>
          <a:ext cx="6552728" cy="5904648"/>
        </p:xfrm>
        <a:graphic>
          <a:graphicData uri="http://schemas.openxmlformats.org/drawingml/2006/table">
            <a:tbl>
              <a:tblPr/>
              <a:tblGrid>
                <a:gridCol w="2088232"/>
                <a:gridCol w="4464496"/>
              </a:tblGrid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cukr a voda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86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majonéza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bramboračka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pitná voda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pěna na holení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deodorant sprej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hlína a voda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rozpustná káva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krém na ruce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ocet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sůl a voda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kouř z kamen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šlehačka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86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bronz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86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mléko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86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polystyren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</a:tbl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95536" y="188640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Arial" charset="0"/>
              </a:rPr>
              <a:t>Urči, zda se jedná o různorodou nebo stejnorodou směs:</a:t>
            </a:r>
            <a:endParaRPr lang="cs-CZ" b="1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403648" y="764704"/>
          <a:ext cx="6552728" cy="5904648"/>
        </p:xfrm>
        <a:graphic>
          <a:graphicData uri="http://schemas.openxmlformats.org/drawingml/2006/table">
            <a:tbl>
              <a:tblPr/>
              <a:tblGrid>
                <a:gridCol w="2088232"/>
                <a:gridCol w="4464496"/>
              </a:tblGrid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cukr a voda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S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86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majonéza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R - emulze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bramboračka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R - suspenze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pitná voda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S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pěna na holení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R - pěna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deodorant sprej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R - aerosol</a:t>
                      </a:r>
                      <a:r>
                        <a:rPr lang="cs-CZ" sz="2200" b="1" baseline="0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(mlha)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hlína a voda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R - suspenze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rozpustná káva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S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krém na ruce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R - emulze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ocet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S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sůl a voda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S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kouř z kamen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R - aerosol</a:t>
                      </a:r>
                      <a:r>
                        <a:rPr lang="cs-CZ" sz="2200" b="1" baseline="0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(dým)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šlehačka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R - pěna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86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bronz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S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86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mléko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R - emulze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  <a:tr h="386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B54C0B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polystyren</a:t>
                      </a:r>
                      <a:endParaRPr lang="cs-CZ" sz="2000" b="1" dirty="0">
                        <a:solidFill>
                          <a:srgbClr val="B54C0B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200" b="1" dirty="0" smtClean="0">
                          <a:solidFill>
                            <a:srgbClr val="6600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R - pěna</a:t>
                      </a:r>
                      <a:endParaRPr lang="cs-CZ" sz="2200" b="1" dirty="0">
                        <a:solidFill>
                          <a:srgbClr val="6600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E7"/>
                    </a:solidFill>
                  </a:tcPr>
                </a:tc>
              </a:tr>
            </a:tbl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95536" y="188640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  <a:latin typeface="Arial" charset="0"/>
              </a:rPr>
              <a:t>Urči, zda se jedná o různorodou nebo stejnorodou směs:</a:t>
            </a:r>
            <a:endParaRPr lang="cs-CZ" b="1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09600"/>
            <a:ext cx="7772400" cy="1143000"/>
          </a:xfrm>
        </p:spPr>
        <p:txBody>
          <a:bodyPr/>
          <a:lstStyle/>
          <a:p>
            <a:pPr algn="l"/>
            <a:r>
              <a:rPr lang="cs-CZ" sz="3200" dirty="0" smtClean="0">
                <a:latin typeface="Arial" pitchFamily="34" charset="0"/>
                <a:cs typeface="Arial" pitchFamily="34" charset="0"/>
              </a:rPr>
              <a:t>Zdroje obrázků: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1700808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800" dirty="0" smtClean="0"/>
              <a:t>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http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://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www.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trionz.co.uk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/blog/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wp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content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uploads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/2011/02/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fruit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juice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trion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-z.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jpg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http://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zsbohuminska.cz/wp-content/uploads/ch3.jpg</a:t>
            </a:r>
          </a:p>
          <a:p>
            <a:pPr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http://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nd01.jxs.cz/736/804/0aec7c49ed_46140739_o2.jpg</a:t>
            </a:r>
          </a:p>
          <a:p>
            <a:pPr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http://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nd01.jxs.cz/934/506/bf8690d194_36480375_o2.jpg</a:t>
            </a:r>
          </a:p>
          <a:p>
            <a:pPr>
              <a:buFont typeface="Arial" pitchFamily="34" charset="0"/>
              <a:buChar char="•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http://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www.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termokomfort.cz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img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/mraky.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jpg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Vlastní 5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366</Words>
  <Application>Microsoft Office PowerPoint</Application>
  <PresentationFormat>Předvádění na obrazovce (4:3)</PresentationFormat>
  <Paragraphs>109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Default Design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Zdroje obrázků: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marsik</dc:creator>
  <cp:lastModifiedBy>marsik</cp:lastModifiedBy>
  <cp:revision>24</cp:revision>
  <dcterms:created xsi:type="dcterms:W3CDTF">1601-01-01T00:00:00Z</dcterms:created>
  <dcterms:modified xsi:type="dcterms:W3CDTF">2012-10-28T19:08:49Z</dcterms:modified>
</cp:coreProperties>
</file>